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60" r:id="rId11"/>
    <p:sldId id="261" r:id="rId12"/>
    <p:sldId id="262" r:id="rId13"/>
    <p:sldId id="267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97"/>
    <p:restoredTop sz="94674"/>
  </p:normalViewPr>
  <p:slideViewPr>
    <p:cSldViewPr snapToGrid="0" snapToObjects="1">
      <p:cViewPr varScale="1">
        <p:scale>
          <a:sx n="115" d="100"/>
          <a:sy n="115" d="100"/>
        </p:scale>
        <p:origin x="21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32F1C-A509-984F-9E5B-E228248344CD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3281F-892B-614E-B792-481EB2F7C5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4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94419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0511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40260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3268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69143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2386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39586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23145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5504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95326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8473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5501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0209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0591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9802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6161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83281F-892B-614E-B792-481EB2F7C5B7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6068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9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71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14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108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454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76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00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6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5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BEE32-551C-D044-9ECF-F871403689A5}" type="datetimeFigureOut">
              <a:rPr kumimoji="1" lang="ko-KR" altLang="en-US" smtClean="0"/>
              <a:t>2019. 3. 6.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684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microsoft.com/office/2007/relationships/media" Target="../media/media2.mp4"/><Relationship Id="rId7" Type="http://schemas.openxmlformats.org/officeDocument/2006/relationships/image" Target="../media/image1.jpg"/><Relationship Id="rId12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5.xml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10" Type="http://schemas.openxmlformats.org/officeDocument/2006/relationships/hyperlink" Target="http://cocoanlab.github.io/" TargetMode="External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1.jpg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coanlab.github.io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5411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9202" y="116699"/>
            <a:ext cx="30267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GBME </a:t>
            </a:r>
            <a:r>
              <a:rPr lang="ko-KR" altLang="en-US" sz="1600" dirty="0">
                <a:latin typeface="Seravek Light" charset="0"/>
                <a:ea typeface="Seravek Light" charset="0"/>
                <a:cs typeface="Seravek Light" charset="0"/>
              </a:rPr>
              <a:t>Probability and Statistics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 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782467" y="102769"/>
            <a:ext cx="23015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57016" y="2120740"/>
            <a:ext cx="287796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en-US" altLang="ko-KR" sz="4800" dirty="0">
              <a:latin typeface="Seravek Light" charset="0"/>
              <a:ea typeface="Seravek Light" charset="0"/>
              <a:cs typeface="Seravek Light" charset="0"/>
            </a:endParaRPr>
          </a:p>
          <a:p>
            <a:pPr algn="ctr"/>
            <a:r>
              <a:rPr lang="en-US" altLang="ko-KR" sz="4800" dirty="0">
                <a:latin typeface="Seravek Light" charset="0"/>
                <a:ea typeface="Seravek Light" charset="0"/>
                <a:cs typeface="Seravek Light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055525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9284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Data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0561" y="880772"/>
            <a:ext cx="9390877" cy="1552212"/>
          </a:xfrm>
          <a:prstGeom prst="rect">
            <a:avLst/>
          </a:prstGeom>
        </p:spPr>
      </p:pic>
      <p:sp>
        <p:nvSpPr>
          <p:cNvPr id="12" name="텍스트 상자 11"/>
          <p:cNvSpPr txBox="1"/>
          <p:nvPr/>
        </p:nvSpPr>
        <p:spPr>
          <a:xfrm>
            <a:off x="1061641" y="2432984"/>
            <a:ext cx="6101991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 is the problem? 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No context: </a:t>
            </a: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“We cannot make sense out of this table”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00561" y="3480044"/>
            <a:ext cx="9382369" cy="164246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1061641" y="5094512"/>
            <a:ext cx="8004154" cy="931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 is important to understand the context of your data set: ” 5W1H”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WHO, WHAT, WHEN, WHERE, WHY and HOW.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968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2"/>
      <p:bldP spid="14" grpId="0" uiExpand="1" build="p" bldLvl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9284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Data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957812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 is important to understand the context of your data set: ”5W1H”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WHO, WHAT, WHEN, WHERE, WHY and HOW.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We want to know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who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was measured,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what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was measured,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how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where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data were collected and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when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why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study was performed.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Always keep track of the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unit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of measurement.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55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90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Data table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957812" cy="5511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Variables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are the characteristics observed/recorded about each </a:t>
            </a: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observation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Let’s make a data table using </a:t>
            </a:r>
            <a:b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</a:b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data I collected last year: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4007" y="1605204"/>
            <a:ext cx="9382369" cy="1642460"/>
          </a:xfrm>
          <a:prstGeom prst="rect">
            <a:avLst/>
          </a:prstGeom>
        </p:spPr>
      </p:pic>
      <p:grpSp>
        <p:nvGrpSpPr>
          <p:cNvPr id="16" name="그룹 15"/>
          <p:cNvGrpSpPr/>
          <p:nvPr/>
        </p:nvGrpSpPr>
        <p:grpSpPr>
          <a:xfrm>
            <a:off x="83979" y="2196928"/>
            <a:ext cx="1396014" cy="954107"/>
            <a:chOff x="83979" y="2196928"/>
            <a:chExt cx="1396014" cy="954107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83979" y="2402204"/>
              <a:ext cx="1186222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Seravek Light" charset="0"/>
                  <a:ea typeface="Seravek Light" charset="0"/>
                  <a:cs typeface="Seravek Light" charset="0"/>
                </a:rPr>
                <a:t>Observations</a:t>
              </a:r>
            </a:p>
            <a:p>
              <a:pPr algn="r"/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(row)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10" name="텍스트 상자 9"/>
            <p:cNvSpPr txBox="1"/>
            <p:nvPr/>
          </p:nvSpPr>
          <p:spPr>
            <a:xfrm>
              <a:off x="1125409" y="2196928"/>
              <a:ext cx="35458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/>
                <a:t>→</a:t>
              </a:r>
            </a:p>
            <a:p>
              <a:r>
                <a:rPr kumimoji="1" lang="en-US" altLang="ko-KR" sz="1400" dirty="0"/>
                <a:t>→</a:t>
              </a:r>
            </a:p>
            <a:p>
              <a:r>
                <a:rPr kumimoji="1" lang="en-US" altLang="ko-KR" sz="1400" dirty="0"/>
                <a:t>→</a:t>
              </a:r>
            </a:p>
            <a:p>
              <a:r>
                <a:rPr kumimoji="1" lang="en-US" altLang="ko-KR" sz="1400" dirty="0"/>
                <a:t>→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02213" y="1641435"/>
            <a:ext cx="10555983" cy="606712"/>
            <a:chOff x="202213" y="1641435"/>
            <a:chExt cx="10555983" cy="606712"/>
          </a:xfrm>
        </p:grpSpPr>
        <p:sp>
          <p:nvSpPr>
            <p:cNvPr id="15" name="텍스트 상자 14"/>
            <p:cNvSpPr txBox="1"/>
            <p:nvPr/>
          </p:nvSpPr>
          <p:spPr>
            <a:xfrm>
              <a:off x="202213" y="1724927"/>
              <a:ext cx="12794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Variables</a:t>
              </a:r>
              <a:r>
                <a:rPr kumimoji="1" lang="en-US" altLang="ko-KR" sz="16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:</a:t>
              </a:r>
              <a:r>
                <a:rPr kumimoji="1" lang="en-US" altLang="ko-KR" sz="1400" dirty="0"/>
                <a:t>   →</a:t>
              </a:r>
              <a:endParaRPr kumimoji="1" lang="en-US" altLang="ko-KR" sz="14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  <a:p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  (column)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479993" y="1641435"/>
              <a:ext cx="9278203" cy="495276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4949945" y="3791321"/>
            <a:ext cx="1822718" cy="892552"/>
            <a:chOff x="-353945" y="2220992"/>
            <a:chExt cx="1822718" cy="892552"/>
          </a:xfrm>
        </p:grpSpPr>
        <p:sp>
          <p:nvSpPr>
            <p:cNvPr id="23" name="텍스트 상자 22"/>
            <p:cNvSpPr txBox="1"/>
            <p:nvPr/>
          </p:nvSpPr>
          <p:spPr>
            <a:xfrm>
              <a:off x="-353945" y="2474395"/>
              <a:ext cx="15758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Seravek Light" charset="0"/>
                  <a:ea typeface="Seravek Light" charset="0"/>
                  <a:cs typeface="Seravek Light" charset="0"/>
                </a:rPr>
                <a:t>Observations </a:t>
              </a:r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(row)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24" name="텍스트 상자 23"/>
            <p:cNvSpPr txBox="1"/>
            <p:nvPr/>
          </p:nvSpPr>
          <p:spPr>
            <a:xfrm>
              <a:off x="1125409" y="2220992"/>
              <a:ext cx="343364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300" dirty="0"/>
                <a:t>→</a:t>
              </a:r>
            </a:p>
            <a:p>
              <a:r>
                <a:rPr kumimoji="1" lang="en-US" altLang="ko-KR" sz="1300" dirty="0"/>
                <a:t>→</a:t>
              </a:r>
            </a:p>
            <a:p>
              <a:r>
                <a:rPr kumimoji="1" lang="en-US" altLang="ko-KR" sz="1300" dirty="0"/>
                <a:t>→</a:t>
              </a:r>
            </a:p>
            <a:p>
              <a:r>
                <a:rPr kumimoji="1" lang="en-US" altLang="ko-KR" sz="1300" dirty="0"/>
                <a:t>→</a:t>
              </a:r>
            </a:p>
          </p:txBody>
        </p:sp>
      </p:grpSp>
      <p:sp>
        <p:nvSpPr>
          <p:cNvPr id="25" name="텍스트 상자 24"/>
          <p:cNvSpPr txBox="1"/>
          <p:nvPr/>
        </p:nvSpPr>
        <p:spPr>
          <a:xfrm>
            <a:off x="10307784" y="3430531"/>
            <a:ext cx="87068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Variables</a:t>
            </a:r>
          </a:p>
          <a:p>
            <a:r>
              <a:rPr kumimoji="1" lang="en-US" altLang="ko-KR" sz="1200" dirty="0">
                <a:latin typeface="Seravek Light" charset="0"/>
                <a:ea typeface="Seravek Light" charset="0"/>
                <a:cs typeface="Seravek Light" charset="0"/>
              </a:rPr>
              <a:t>  (column)</a:t>
            </a:r>
            <a:endParaRPr kumimoji="1"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D086C2E-EA27-7049-B20E-21B31B2EC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820704"/>
              </p:ext>
            </p:extLst>
          </p:nvPr>
        </p:nvGraphicFramePr>
        <p:xfrm>
          <a:off x="6764045" y="3559383"/>
          <a:ext cx="3532862" cy="3109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9670">
                  <a:extLst>
                    <a:ext uri="{9D8B030D-6E8A-4147-A177-3AD203B41FA5}">
                      <a16:colId xmlns:a16="http://schemas.microsoft.com/office/drawing/2014/main" val="1615681489"/>
                    </a:ext>
                  </a:extLst>
                </a:gridCol>
                <a:gridCol w="1403429">
                  <a:extLst>
                    <a:ext uri="{9D8B030D-6E8A-4147-A177-3AD203B41FA5}">
                      <a16:colId xmlns:a16="http://schemas.microsoft.com/office/drawing/2014/main" val="1203944923"/>
                    </a:ext>
                  </a:extLst>
                </a:gridCol>
                <a:gridCol w="1319763">
                  <a:extLst>
                    <a:ext uri="{9D8B030D-6E8A-4147-A177-3AD203B41FA5}">
                      <a16:colId xmlns:a16="http://schemas.microsoft.com/office/drawing/2014/main" val="3891114045"/>
                    </a:ext>
                  </a:extLst>
                </a:gridCol>
              </a:tblGrid>
              <a:tr h="254904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sleep_hours_last_night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sleep_hours_average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09641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590357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368858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7153948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8948626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100222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470001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593045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365154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Indiv</a:t>
                      </a:r>
                      <a:r>
                        <a:rPr lang="en-US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 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540024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552823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359457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3686089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952026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1385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014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90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Data table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1296133" y="1570538"/>
            <a:ext cx="4191388" cy="3003244"/>
            <a:chOff x="1304342" y="1418828"/>
            <a:chExt cx="4191388" cy="3003244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04342" y="1418828"/>
              <a:ext cx="3765015" cy="2311851"/>
            </a:xfrm>
            <a:prstGeom prst="rect">
              <a:avLst/>
            </a:prstGeom>
          </p:spPr>
        </p:pic>
        <p:sp>
          <p:nvSpPr>
            <p:cNvPr id="19" name="직사각형 18"/>
            <p:cNvSpPr/>
            <p:nvPr/>
          </p:nvSpPr>
          <p:spPr>
            <a:xfrm>
              <a:off x="1304342" y="3898852"/>
              <a:ext cx="41913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>
                  <a:latin typeface="Seravek Light" charset="0"/>
                  <a:ea typeface="Seravek Light" charset="0"/>
                  <a:cs typeface="Seravek Light" charset="0"/>
                </a:rPr>
                <a:t>Norman, 1581, </a:t>
              </a:r>
              <a:r>
                <a:rPr lang="en-US" altLang="ko-KR" sz="1400" i="1" dirty="0">
                  <a:latin typeface="Seravek Light" charset="0"/>
                  <a:ea typeface="Seravek Light" charset="0"/>
                  <a:cs typeface="Seravek Light" charset="0"/>
                </a:rPr>
                <a:t>“</a:t>
              </a:r>
              <a:r>
                <a:rPr lang="ko-KR" altLang="en-US" sz="1400" i="1" dirty="0">
                  <a:latin typeface="Seravek Light" charset="0"/>
                  <a:ea typeface="Seravek Light" charset="0"/>
                  <a:cs typeface="Seravek Light" charset="0"/>
                </a:rPr>
                <a:t>A Discours of the Variation of the Cumpas, or Magneticall Needle.</a:t>
              </a:r>
              <a:r>
                <a:rPr lang="en-US" altLang="ko-KR" sz="1400" i="1" dirty="0">
                  <a:latin typeface="Seravek Light" charset="0"/>
                  <a:ea typeface="Seravek Light" charset="0"/>
                  <a:cs typeface="Seravek Light" charset="0"/>
                </a:rPr>
                <a:t>”</a:t>
              </a:r>
              <a:endParaRPr lang="en-US" altLang="ko-KR" sz="14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5299648" y="6402198"/>
            <a:ext cx="52749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Seravek Light" panose="020B0503040000020004" pitchFamily="34" charset="0"/>
              </a:rPr>
              <a:t>From </a:t>
            </a:r>
            <a:r>
              <a:rPr lang="ko-KR" altLang="en-US" sz="1400" dirty="0">
                <a:latin typeface="Seravek Light" panose="020B0503040000020004" pitchFamily="34" charset="0"/>
              </a:rPr>
              <a:t>Stigler</a:t>
            </a:r>
            <a:r>
              <a:rPr lang="en-US" altLang="ko-KR" sz="1400" dirty="0">
                <a:latin typeface="Seravek Light" panose="020B0503040000020004" pitchFamily="34" charset="0"/>
              </a:rPr>
              <a:t>, </a:t>
            </a:r>
            <a:r>
              <a:rPr lang="en-US" altLang="ko-KR" sz="1400" i="1" dirty="0">
                <a:latin typeface="Seravek Light" panose="020B0503040000020004" pitchFamily="34" charset="0"/>
              </a:rPr>
              <a:t>“</a:t>
            </a:r>
            <a:r>
              <a:rPr lang="ko-KR" altLang="en-US" sz="1400" i="1" dirty="0">
                <a:latin typeface="Seravek Light" panose="020B0503040000020004" pitchFamily="34" charset="0"/>
              </a:rPr>
              <a:t>The Seven Pillars of Statistical Wisdom</a:t>
            </a:r>
            <a:r>
              <a:rPr lang="en-US" altLang="ko-KR" sz="1400" i="1" dirty="0">
                <a:latin typeface="Seravek Light" panose="020B0503040000020004" pitchFamily="34" charset="0"/>
              </a:rPr>
              <a:t>”</a:t>
            </a:r>
            <a:endParaRPr lang="ko-KR" altLang="en-US" sz="1400" i="1" dirty="0">
              <a:latin typeface="Seravek Light" panose="020B0503040000020004" pitchFamily="34" charset="0"/>
            </a:endParaRPr>
          </a:p>
        </p:txBody>
      </p:sp>
      <p:sp>
        <p:nvSpPr>
          <p:cNvPr id="27" name="텍스트 상자 26"/>
          <p:cNvSpPr txBox="1"/>
          <p:nvPr/>
        </p:nvSpPr>
        <p:spPr>
          <a:xfrm>
            <a:off x="1136286" y="989045"/>
            <a:ext cx="9957812" cy="492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It’s an old tradition.</a:t>
            </a:r>
          </a:p>
        </p:txBody>
      </p:sp>
      <p:grpSp>
        <p:nvGrpSpPr>
          <p:cNvPr id="35" name="그룹 34"/>
          <p:cNvGrpSpPr/>
          <p:nvPr/>
        </p:nvGrpSpPr>
        <p:grpSpPr>
          <a:xfrm>
            <a:off x="5628874" y="1503804"/>
            <a:ext cx="4756098" cy="3641016"/>
            <a:chOff x="5628874" y="1503804"/>
            <a:chExt cx="4756098" cy="3641016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53010" y="1503804"/>
              <a:ext cx="3431962" cy="3641016"/>
            </a:xfrm>
            <a:prstGeom prst="rect">
              <a:avLst/>
            </a:prstGeom>
          </p:spPr>
        </p:pic>
        <p:grpSp>
          <p:nvGrpSpPr>
            <p:cNvPr id="28" name="그룹 27"/>
            <p:cNvGrpSpPr/>
            <p:nvPr/>
          </p:nvGrpSpPr>
          <p:grpSpPr>
            <a:xfrm>
              <a:off x="5628874" y="3730679"/>
              <a:ext cx="1396014" cy="954107"/>
              <a:chOff x="83979" y="2196928"/>
              <a:chExt cx="1396014" cy="954107"/>
            </a:xfrm>
          </p:grpSpPr>
          <p:sp>
            <p:nvSpPr>
              <p:cNvPr id="29" name="텍스트 상자 28"/>
              <p:cNvSpPr txBox="1"/>
              <p:nvPr/>
            </p:nvSpPr>
            <p:spPr>
              <a:xfrm>
                <a:off x="83979" y="2402204"/>
                <a:ext cx="1186222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400" dirty="0">
                    <a:latin typeface="Seravek Light" charset="0"/>
                    <a:ea typeface="Seravek Light" charset="0"/>
                    <a:cs typeface="Seravek Light" charset="0"/>
                  </a:rPr>
                  <a:t>Observations</a:t>
                </a:r>
              </a:p>
              <a:p>
                <a:pPr algn="r"/>
                <a:r>
                  <a:rPr kumimoji="1" lang="en-US" altLang="ko-KR" sz="1200" dirty="0">
                    <a:latin typeface="Seravek Light" charset="0"/>
                    <a:ea typeface="Seravek Light" charset="0"/>
                    <a:cs typeface="Seravek Light" charset="0"/>
                  </a:rPr>
                  <a:t>(row)</a:t>
                </a:r>
                <a:endParaRPr kumimoji="1" lang="ko-KR" altLang="en-US" sz="1200" dirty="0">
                  <a:latin typeface="Seravek Light" charset="0"/>
                  <a:ea typeface="Seravek Light" charset="0"/>
                  <a:cs typeface="Seravek Light" charset="0"/>
                </a:endParaRPr>
              </a:p>
            </p:txBody>
          </p:sp>
          <p:sp>
            <p:nvSpPr>
              <p:cNvPr id="30" name="텍스트 상자 29"/>
              <p:cNvSpPr txBox="1"/>
              <p:nvPr/>
            </p:nvSpPr>
            <p:spPr>
              <a:xfrm>
                <a:off x="1125409" y="2196928"/>
                <a:ext cx="354584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400" dirty="0"/>
                  <a:t>→</a:t>
                </a:r>
              </a:p>
              <a:p>
                <a:r>
                  <a:rPr kumimoji="1" lang="en-US" altLang="ko-KR" sz="1400" dirty="0"/>
                  <a:t>→</a:t>
                </a:r>
              </a:p>
              <a:p>
                <a:r>
                  <a:rPr kumimoji="1" lang="en-US" altLang="ko-KR" sz="1400" dirty="0"/>
                  <a:t>→</a:t>
                </a:r>
              </a:p>
              <a:p>
                <a:r>
                  <a:rPr kumimoji="1" lang="en-US" altLang="ko-KR" sz="1400" dirty="0"/>
                  <a:t>→</a:t>
                </a:r>
              </a:p>
            </p:txBody>
          </p:sp>
        </p:grpSp>
        <p:sp>
          <p:nvSpPr>
            <p:cNvPr id="32" name="텍스트 상자 31"/>
            <p:cNvSpPr txBox="1"/>
            <p:nvPr/>
          </p:nvSpPr>
          <p:spPr>
            <a:xfrm>
              <a:off x="5673557" y="2548940"/>
              <a:ext cx="12794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Variables</a:t>
              </a:r>
              <a:r>
                <a:rPr kumimoji="1" lang="en-US" altLang="ko-KR" sz="16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:</a:t>
              </a:r>
              <a:r>
                <a:rPr kumimoji="1" lang="en-US" altLang="ko-KR" sz="1400" dirty="0"/>
                <a:t>   →</a:t>
              </a:r>
              <a:endParaRPr kumimoji="1" lang="en-US" altLang="ko-KR" sz="14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  <a:p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  (column)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813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0428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Categorical and Quantitative variables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1136286" y="989045"/>
            <a:ext cx="91473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categorical variable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names groups or categories into which an individual case might fall.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Gender, hair color, car model.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quantitative variable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contains numerical values that are measured in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units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Height, age, miles per gallon for a car.</a:t>
            </a:r>
          </a:p>
        </p:txBody>
      </p:sp>
    </p:spTree>
    <p:extLst>
      <p:ext uri="{BB962C8B-B14F-4D97-AF65-F5344CB8AC3E}">
        <p14:creationId xmlns:p14="http://schemas.microsoft.com/office/powerpoint/2010/main" val="32708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0554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Identifiers and Ordinal variables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1136286" y="989045"/>
            <a:ext cx="107415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identifier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is a unique value that each individual receives.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student ID, customer number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Personally identifiable information: any data that could potentially identify a specific individual.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social security number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For human data, we are usually required to use de-identified data. Identifiers are needed to link one dataset to other datasets. These are called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relational database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ordinal variable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report order without natural units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How valuable do you think this course will be to you? 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1 = Worthless, 2 = Slightly, 3 = Middling, 4 = Reasonably, 5 = Invaluable</a:t>
            </a:r>
          </a:p>
        </p:txBody>
      </p:sp>
    </p:spTree>
    <p:extLst>
      <p:ext uri="{BB962C8B-B14F-4D97-AF65-F5344CB8AC3E}">
        <p14:creationId xmlns:p14="http://schemas.microsoft.com/office/powerpoint/2010/main" val="113092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 bldLvl="3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0842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Distribution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1136286" y="989045"/>
            <a:ext cx="10741583" cy="93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In statistics, variables typically have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distributions.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distribution of a variable tells us what values it takes and how often it takes these values. 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22F6353-51A3-D847-A76A-386D8AB9CE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882502"/>
              </p:ext>
            </p:extLst>
          </p:nvPr>
        </p:nvGraphicFramePr>
        <p:xfrm>
          <a:off x="534285" y="2433311"/>
          <a:ext cx="3532862" cy="3109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9670">
                  <a:extLst>
                    <a:ext uri="{9D8B030D-6E8A-4147-A177-3AD203B41FA5}">
                      <a16:colId xmlns:a16="http://schemas.microsoft.com/office/drawing/2014/main" val="1615681489"/>
                    </a:ext>
                  </a:extLst>
                </a:gridCol>
                <a:gridCol w="1403429">
                  <a:extLst>
                    <a:ext uri="{9D8B030D-6E8A-4147-A177-3AD203B41FA5}">
                      <a16:colId xmlns:a16="http://schemas.microsoft.com/office/drawing/2014/main" val="1203944923"/>
                    </a:ext>
                  </a:extLst>
                </a:gridCol>
                <a:gridCol w="1319763">
                  <a:extLst>
                    <a:ext uri="{9D8B030D-6E8A-4147-A177-3AD203B41FA5}">
                      <a16:colId xmlns:a16="http://schemas.microsoft.com/office/drawing/2014/main" val="3891114045"/>
                    </a:ext>
                  </a:extLst>
                </a:gridCol>
              </a:tblGrid>
              <a:tr h="254904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sleep_hours_last_night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sleep_hours_average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09641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590357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368858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7153948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8948626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100222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470001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593045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365154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Indiv</a:t>
                      </a:r>
                      <a:r>
                        <a:rPr lang="en-US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 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540024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552823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359457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3686089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952026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1385053"/>
                  </a:ext>
                </a:extLst>
              </a:tr>
            </a:tbl>
          </a:graphicData>
        </a:graphic>
      </p:graphicFrame>
      <p:grpSp>
        <p:nvGrpSpPr>
          <p:cNvPr id="3" name="그룹 2">
            <a:extLst>
              <a:ext uri="{FF2B5EF4-FFF2-40B4-BE49-F238E27FC236}">
                <a16:creationId xmlns:a16="http://schemas.microsoft.com/office/drawing/2014/main" id="{C5AB4C59-0067-F347-936F-5D8E7B173011}"/>
              </a:ext>
            </a:extLst>
          </p:cNvPr>
          <p:cNvGrpSpPr/>
          <p:nvPr/>
        </p:nvGrpSpPr>
        <p:grpSpPr>
          <a:xfrm>
            <a:off x="4506851" y="2811411"/>
            <a:ext cx="7138585" cy="2002015"/>
            <a:chOff x="4506851" y="2811411"/>
            <a:chExt cx="7138585" cy="2002015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C22622D8-1849-0C42-8745-49B74E4EF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06851" y="2892158"/>
              <a:ext cx="4789858" cy="1898079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7002966-D78A-A447-A821-82BFCB9C1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556140" y="2811411"/>
              <a:ext cx="2089296" cy="20020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561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58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4661789" cy="4033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1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 is statistics?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2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Who, what, how, where, when</a:t>
            </a:r>
            <a:r>
              <a:rPr lang="en-US" altLang="ko-KR">
                <a:latin typeface="Seravek Light" charset="0"/>
                <a:ea typeface="Seravek Light" charset="0"/>
                <a:cs typeface="Seravek Light" charset="0"/>
              </a:rPr>
              <a:t>, why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Data layout: Cases and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Categorical and Quantitative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Identifier, ordinal variables</a:t>
            </a:r>
          </a:p>
        </p:txBody>
      </p:sp>
    </p:spTree>
    <p:extLst>
      <p:ext uri="{BB962C8B-B14F-4D97-AF65-F5344CB8AC3E}">
        <p14:creationId xmlns:p14="http://schemas.microsoft.com/office/powerpoint/2010/main" val="1134824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514849" cy="4179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Professor, Psychology and Neuroscience, University of Colorado Boulder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My PhD and postdoc advisor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7071" y="1715408"/>
            <a:ext cx="4089073" cy="225580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06E96F-FB56-6349-BEA5-C9C82DBD0C64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09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10312375" cy="4967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the science of collecting, analyzing and interpreting data, or factual information.”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(Martin A. Lindquist)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Professor, Biostatistics, Johns Hopkins University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Tor’s good friend and colleague, something like a co-advisor for me.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1484" y="2136710"/>
            <a:ext cx="2324881" cy="232488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92A950B-28DB-9F46-BEF7-BE860FFCA82D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58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10181747" cy="270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the science of collecting, analyzing and interpreting data, or factual information.”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(Martin A. Lindquist)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 way of reasoning, along with a collection of tools and methods, designed to help us understand the world.”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(Textbook)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Statistics is becoming more and more important. Why??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041AB0-0B70-7648-BB8C-CD5D8FE1215F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01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10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0954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Big data era!</a:t>
            </a:r>
          </a:p>
        </p:txBody>
      </p:sp>
      <p:sp>
        <p:nvSpPr>
          <p:cNvPr id="13" name="TextBox 2"/>
          <p:cNvSpPr txBox="1"/>
          <p:nvPr/>
        </p:nvSpPr>
        <p:spPr>
          <a:xfrm>
            <a:off x="1070217" y="1542349"/>
            <a:ext cx="3787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Light-sheet microscopy: a larval </a:t>
            </a:r>
            <a:r>
              <a:rPr lang="en-US" sz="1600" dirty="0" err="1">
                <a:latin typeface="Seravek Light" charset="0"/>
                <a:ea typeface="Seravek Light" charset="0"/>
                <a:cs typeface="Seravek Light" charset="0"/>
              </a:rPr>
              <a:t>zebrafish</a:t>
            </a:r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 </a:t>
            </a:r>
          </a:p>
        </p:txBody>
      </p:sp>
      <p:pic>
        <p:nvPicPr>
          <p:cNvPr id="14" name="lightsheetmicroscop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05602" y="1964903"/>
            <a:ext cx="4317062" cy="2698163"/>
          </a:xfrm>
          <a:prstGeom prst="rect">
            <a:avLst/>
          </a:prstGeom>
        </p:spPr>
      </p:pic>
      <p:sp>
        <p:nvSpPr>
          <p:cNvPr id="16" name="TextBox 8"/>
          <p:cNvSpPr txBox="1"/>
          <p:nvPr/>
        </p:nvSpPr>
        <p:spPr>
          <a:xfrm>
            <a:off x="1559710" y="4831066"/>
            <a:ext cx="2808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One-hour scan yields </a:t>
            </a:r>
            <a:r>
              <a:rPr lang="en-US" sz="16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1TB </a:t>
            </a:r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data.</a:t>
            </a:r>
          </a:p>
        </p:txBody>
      </p:sp>
      <p:sp>
        <p:nvSpPr>
          <p:cNvPr id="17" name="TextBox 8"/>
          <p:cNvSpPr txBox="1"/>
          <p:nvPr/>
        </p:nvSpPr>
        <p:spPr>
          <a:xfrm>
            <a:off x="6362578" y="5777292"/>
            <a:ext cx="56868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Seravek Light" charset="0"/>
                <a:ea typeface="Seravek Light" charset="0"/>
                <a:cs typeface="Seravek Light" charset="0"/>
              </a:rPr>
              <a:t>Videos from    </a:t>
            </a:r>
            <a:r>
              <a:rPr lang="en-US" sz="1400" dirty="0">
                <a:latin typeface="Seravek Light" charset="0"/>
                <a:ea typeface="Seravek Light" charset="0"/>
                <a:cs typeface="Seravek Light" charset="0"/>
              </a:rPr>
              <a:t>Freeman et al., 2014, </a:t>
            </a:r>
            <a:r>
              <a:rPr lang="en-US" sz="1400" i="1" dirty="0">
                <a:latin typeface="Seravek Light" charset="0"/>
                <a:ea typeface="Seravek Light" charset="0"/>
                <a:cs typeface="Seravek Light" charset="0"/>
              </a:rPr>
              <a:t>Nat Methods; </a:t>
            </a:r>
            <a:r>
              <a:rPr lang="en-US" sz="1400" dirty="0" err="1">
                <a:latin typeface="Seravek Light" charset="0"/>
                <a:ea typeface="Seravek Light" charset="0"/>
                <a:cs typeface="Seravek Light" charset="0"/>
              </a:rPr>
              <a:t>Huth</a:t>
            </a:r>
            <a:r>
              <a:rPr lang="en-US" sz="1400" dirty="0">
                <a:latin typeface="Seravek Light" charset="0"/>
                <a:ea typeface="Seravek Light" charset="0"/>
                <a:cs typeface="Seravek Light" charset="0"/>
              </a:rPr>
              <a:t> et al., 2016, </a:t>
            </a:r>
            <a:r>
              <a:rPr lang="en-US" sz="1400" i="1" dirty="0">
                <a:latin typeface="Seravek Light" charset="0"/>
                <a:ea typeface="Seravek Light" charset="0"/>
                <a:cs typeface="Seravek Light" charset="0"/>
              </a:rPr>
              <a:t>Nature</a:t>
            </a:r>
          </a:p>
        </p:txBody>
      </p:sp>
      <p:pic>
        <p:nvPicPr>
          <p:cNvPr id="18" name="huth_fmri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800570" y="1964902"/>
            <a:ext cx="4317061" cy="2698163"/>
          </a:xfrm>
          <a:prstGeom prst="rect">
            <a:avLst/>
          </a:prstGeom>
        </p:spPr>
      </p:pic>
      <p:sp>
        <p:nvSpPr>
          <p:cNvPr id="19" name="TextBox 6"/>
          <p:cNvSpPr txBox="1"/>
          <p:nvPr/>
        </p:nvSpPr>
        <p:spPr>
          <a:xfrm>
            <a:off x="7133921" y="1550977"/>
            <a:ext cx="3650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Functional </a:t>
            </a:r>
            <a:r>
              <a:rPr lang="en-US" sz="1600">
                <a:latin typeface="Seravek Light" charset="0"/>
                <a:ea typeface="Seravek Light" charset="0"/>
                <a:cs typeface="Seravek Light" charset="0"/>
              </a:rPr>
              <a:t>Magnetic Resonance Imaging</a:t>
            </a:r>
            <a:endParaRPr 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6465219" y="4831066"/>
            <a:ext cx="498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fMRI: whole-brain scan in 460ms with 2 mm</a:t>
            </a:r>
            <a:r>
              <a:rPr lang="en-US" sz="1600" baseline="30000" dirty="0">
                <a:latin typeface="Seravek Light" charset="0"/>
                <a:ea typeface="Seravek Light" charset="0"/>
                <a:cs typeface="Seravek Light" charset="0"/>
              </a:rPr>
              <a:t>3</a:t>
            </a:r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 resolution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E782063-13E5-6745-B7A7-B5B203D61109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72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86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5431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Big data era! What’s the challenge?</a:t>
            </a:r>
          </a:p>
        </p:txBody>
      </p:sp>
      <p:grpSp>
        <p:nvGrpSpPr>
          <p:cNvPr id="23" name="그룹 36"/>
          <p:cNvGrpSpPr/>
          <p:nvPr/>
        </p:nvGrpSpPr>
        <p:grpSpPr>
          <a:xfrm>
            <a:off x="519379" y="1093998"/>
            <a:ext cx="5389218" cy="1224226"/>
            <a:chOff x="267032" y="691100"/>
            <a:chExt cx="5389218" cy="1224226"/>
          </a:xfrm>
        </p:grpSpPr>
        <p:pic>
          <p:nvPicPr>
            <p:cNvPr id="24" name="그림 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67032" y="691100"/>
              <a:ext cx="1224226" cy="1224226"/>
            </a:xfrm>
            <a:prstGeom prst="rect">
              <a:avLst/>
            </a:prstGeom>
          </p:spPr>
        </p:pic>
        <p:sp>
          <p:nvSpPr>
            <p:cNvPr id="25" name="TextBox 8"/>
            <p:cNvSpPr txBox="1"/>
            <p:nvPr/>
          </p:nvSpPr>
          <p:spPr>
            <a:xfrm>
              <a:off x="1528582" y="722746"/>
              <a:ext cx="4127668" cy="10618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ravek Light" charset="0"/>
                  <a:ea typeface="Seravek Light" charset="0"/>
                  <a:cs typeface="Seravek Light" charset="0"/>
                </a:rPr>
                <a:t>Jeremy Freeman</a:t>
              </a:r>
            </a:p>
            <a:p>
              <a:endParaRPr lang="en-US" sz="1100" dirty="0">
                <a:latin typeface="Seravek Light" charset="0"/>
                <a:ea typeface="Seravek Light" charset="0"/>
                <a:cs typeface="Seravek Light" charset="0"/>
              </a:endParaRP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 Previously, </a:t>
              </a:r>
              <a:r>
                <a:rPr lang="en-US" sz="1600" dirty="0" err="1">
                  <a:latin typeface="Seravek Light" charset="0"/>
                  <a:ea typeface="Seravek Light" charset="0"/>
                  <a:cs typeface="Seravek Light" charset="0"/>
                </a:rPr>
                <a:t>Janelia</a:t>
              </a:r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Farm Research Campus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 Currently, Chan-Zuckerberg Science Initiative</a:t>
              </a:r>
            </a:p>
          </p:txBody>
        </p:sp>
      </p:grpSp>
      <p:pic>
        <p:nvPicPr>
          <p:cNvPr id="26" name="그림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63824">
            <a:off x="9183847" y="675644"/>
            <a:ext cx="2224196" cy="3345966"/>
          </a:xfrm>
          <a:prstGeom prst="rect">
            <a:avLst/>
          </a:prstGeom>
        </p:spPr>
      </p:pic>
      <p:grpSp>
        <p:nvGrpSpPr>
          <p:cNvPr id="27" name="그룹 25"/>
          <p:cNvGrpSpPr/>
          <p:nvPr/>
        </p:nvGrpSpPr>
        <p:grpSpPr>
          <a:xfrm>
            <a:off x="1463049" y="2818894"/>
            <a:ext cx="6716787" cy="938676"/>
            <a:chOff x="1735828" y="2793805"/>
            <a:chExt cx="6716787" cy="938676"/>
          </a:xfrm>
          <a:solidFill>
            <a:schemeClr val="bg1">
              <a:lumMod val="85000"/>
            </a:schemeClr>
          </a:solidFill>
        </p:grpSpPr>
        <p:sp>
          <p:nvSpPr>
            <p:cNvPr id="28" name="모서리가 둥근 직사각형 22"/>
            <p:cNvSpPr/>
            <p:nvPr/>
          </p:nvSpPr>
          <p:spPr>
            <a:xfrm>
              <a:off x="1987079" y="2793805"/>
              <a:ext cx="6465536" cy="9386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29" name="TextBox 8"/>
            <p:cNvSpPr txBox="1"/>
            <p:nvPr/>
          </p:nvSpPr>
          <p:spPr>
            <a:xfrm>
              <a:off x="2106621" y="2845049"/>
              <a:ext cx="6226452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New technologies are now, finally, allowing us to probe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the activity of thousands of neurons simultaneously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while animals perform rich, ethologically relevant behaviors</a:t>
              </a:r>
              <a:r>
                <a:rPr lang="mr-IN" sz="1600" dirty="0">
                  <a:latin typeface="Seravek Light" charset="0"/>
                  <a:ea typeface="Seravek Light" charset="0"/>
                  <a:cs typeface="Seravek Light" charset="0"/>
                </a:rPr>
                <a:t>…</a:t>
              </a:r>
              <a:endParaRPr lang="en-US" sz="16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30" name="삼각형 24"/>
            <p:cNvSpPr/>
            <p:nvPr/>
          </p:nvSpPr>
          <p:spPr>
            <a:xfrm rot="10475850">
              <a:off x="1735828" y="2944084"/>
              <a:ext cx="395981" cy="223535"/>
            </a:xfrm>
            <a:prstGeom prst="triangle">
              <a:avLst>
                <a:gd name="adj" fmla="val 21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grpSp>
        <p:nvGrpSpPr>
          <p:cNvPr id="31" name="그룹 26"/>
          <p:cNvGrpSpPr/>
          <p:nvPr/>
        </p:nvGrpSpPr>
        <p:grpSpPr>
          <a:xfrm>
            <a:off x="1877001" y="4199579"/>
            <a:ext cx="6716787" cy="938676"/>
            <a:chOff x="1735828" y="2793805"/>
            <a:chExt cx="6716787" cy="938676"/>
          </a:xfrm>
          <a:solidFill>
            <a:schemeClr val="bg1">
              <a:lumMod val="85000"/>
            </a:schemeClr>
          </a:solidFill>
        </p:grpSpPr>
        <p:sp>
          <p:nvSpPr>
            <p:cNvPr id="32" name="모서리가 둥근 직사각형 27"/>
            <p:cNvSpPr/>
            <p:nvPr/>
          </p:nvSpPr>
          <p:spPr>
            <a:xfrm>
              <a:off x="1987079" y="2793805"/>
              <a:ext cx="6465536" cy="9386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2106621" y="2861378"/>
              <a:ext cx="6226452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The first challenge to converting this newfound torrent of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neural measurement into fundamental scientific </a:t>
              </a:r>
              <a:r>
                <a:rPr lang="en-US" sz="1600" dirty="0">
                  <a:solidFill>
                    <a:schemeClr val="accent2"/>
                  </a:solidFill>
                  <a:latin typeface="Seravek Light" charset="0"/>
                  <a:ea typeface="Seravek Light" charset="0"/>
                  <a:cs typeface="Seravek Light" charset="0"/>
                </a:rPr>
                <a:t>meaning</a:t>
              </a:r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is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to </a:t>
              </a:r>
              <a:r>
                <a:rPr lang="en-US" sz="1600" dirty="0">
                  <a:solidFill>
                    <a:schemeClr val="accent2"/>
                  </a:solidFill>
                  <a:latin typeface="Seravek Light" charset="0"/>
                  <a:ea typeface="Seravek Light" charset="0"/>
                  <a:cs typeface="Seravek Light" charset="0"/>
                </a:rPr>
                <a:t>ask how to “make sense of the data.”</a:t>
              </a:r>
            </a:p>
          </p:txBody>
        </p:sp>
        <p:sp>
          <p:nvSpPr>
            <p:cNvPr id="34" name="삼각형 29"/>
            <p:cNvSpPr/>
            <p:nvPr/>
          </p:nvSpPr>
          <p:spPr>
            <a:xfrm rot="10475850">
              <a:off x="1735828" y="2944084"/>
              <a:ext cx="395981" cy="223535"/>
            </a:xfrm>
            <a:prstGeom prst="triangle">
              <a:avLst>
                <a:gd name="adj" fmla="val 21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sp>
        <p:nvSpPr>
          <p:cNvPr id="35" name="직사각형 34"/>
          <p:cNvSpPr/>
          <p:nvPr/>
        </p:nvSpPr>
        <p:spPr>
          <a:xfrm rot="20417212">
            <a:off x="7098450" y="4876792"/>
            <a:ext cx="2162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>
                <a:latin typeface="Seravek" charset="0"/>
                <a:ea typeface="Seravek" charset="0"/>
                <a:cs typeface="Seravek" charset="0"/>
              </a:rPr>
              <a:t>Statistics!!!</a:t>
            </a:r>
            <a:endParaRPr lang="en-US" altLang="ko-KR" sz="32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26318CF-3EC9-B74B-936B-FB3ED522A4B5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7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10181747" cy="270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the science of collecting, analyzing and interpreting data, or factual information.”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(Martin A. Lindquist)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 way of reasoning, along with a collection of tools and methods, designed to help us understand the world.”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(Textbook)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Statistics is a scientific way of searching for “meaning” out of data.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(Choong-Wan Woo)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AD19A1-9571-754A-99D2-86A4F2703285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37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13" name="텍스트 상자 12"/>
          <p:cNvSpPr txBox="1"/>
          <p:nvPr/>
        </p:nvSpPr>
        <p:spPr>
          <a:xfrm>
            <a:off x="1136286" y="989045"/>
            <a:ext cx="10181747" cy="4920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problem is that people see only what they want to see! </a:t>
            </a:r>
            <a:b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</a:b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statistics can serve as a lens to filter data!</a:t>
            </a:r>
            <a:b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</a:b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dirty="0">
                <a:latin typeface="Seravek" charset="0"/>
                <a:ea typeface="Seravek" charset="0"/>
                <a:cs typeface="Seravek" charset="0"/>
              </a:rPr>
              <a:t>From Martin’s stat class: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Three types of lies: Lies, damn lies and statistics.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Always approach statistics with a critical eye.</a:t>
            </a:r>
          </a:p>
          <a:p>
            <a:pPr>
              <a:lnSpc>
                <a:spcPct val="160000"/>
              </a:lnSpc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From Tor’s stat class: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“You can say anything with statistics”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Statistics don’t lie, but people can lie with statistics </a:t>
            </a:r>
          </a:p>
          <a:p>
            <a:pPr>
              <a:lnSpc>
                <a:spcPct val="160000"/>
              </a:lnSpc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85C352-58DC-C84D-864F-05000DA59E42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412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610DFB2-4F81-524A-92C8-3F7B4C581C1A}"/>
              </a:ext>
            </a:extLst>
          </p:cNvPr>
          <p:cNvSpPr/>
          <p:nvPr/>
        </p:nvSpPr>
        <p:spPr>
          <a:xfrm>
            <a:off x="733927" y="1437775"/>
            <a:ext cx="10708106" cy="38320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27960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A statistician’s manifesto </a:t>
            </a:r>
          </a:p>
          <a:p>
            <a:r>
              <a:rPr lang="en-US" altLang="ko-KR" sz="2000" dirty="0">
                <a:latin typeface="Seravek" charset="0"/>
                <a:ea typeface="Seravek" charset="0"/>
                <a:cs typeface="Seravek" charset="0"/>
              </a:rPr>
              <a:t>(From T. Hastie, via J. McAuliffe, </a:t>
            </a:r>
            <a:r>
              <a:rPr lang="en-US" altLang="ko-KR" sz="2000" dirty="0">
                <a:solidFill>
                  <a:srgbClr val="0070C0"/>
                </a:solidFill>
                <a:latin typeface="Seravek" charset="0"/>
                <a:ea typeface="Seravek" charset="0"/>
                <a:cs typeface="Seravek" charset="0"/>
              </a:rPr>
              <a:t>via Jordan Boyd-Graber</a:t>
            </a:r>
            <a:r>
              <a:rPr lang="en-US" altLang="ko-KR" sz="2000" dirty="0">
                <a:latin typeface="Seravek" charset="0"/>
                <a:ea typeface="Seravek" charset="0"/>
                <a:cs typeface="Seravek" charset="0"/>
              </a:rPr>
              <a:t>)</a:t>
            </a:r>
          </a:p>
        </p:txBody>
      </p:sp>
      <p:sp>
        <p:nvSpPr>
          <p:cNvPr id="13" name="텍스트 상자 12"/>
          <p:cNvSpPr txBox="1"/>
          <p:nvPr/>
        </p:nvSpPr>
        <p:spPr>
          <a:xfrm>
            <a:off x="1145641" y="1535383"/>
            <a:ext cx="994845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Understand the ideas behind the statistical methods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, so you know how to use them, when to use them, when not to use them.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2000" dirty="0">
              <a:latin typeface="Seravek Light" panose="020B0503040000020004" pitchFamily="34" charset="0"/>
              <a:ea typeface="Seravek" charset="0"/>
              <a:cs typeface="Seravek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Complicated methods build on simple methods. </a:t>
            </a: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Understand simple methods first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.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2000" dirty="0">
              <a:latin typeface="Seravek Light" panose="020B0503040000020004" pitchFamily="34" charset="0"/>
              <a:ea typeface="Seravek" charset="0"/>
              <a:cs typeface="Seravek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The results of a method are of little use without </a:t>
            </a: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an assessment of how well or poorly it is doing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.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483D39-EB3F-0B48-8CD3-7214707FEE00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410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1356</Words>
  <Application>Microsoft Macintosh PowerPoint</Application>
  <PresentationFormat>와이드스크린</PresentationFormat>
  <Paragraphs>286</Paragraphs>
  <Slides>17</Slides>
  <Notes>17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Arial</vt:lpstr>
      <vt:lpstr>PT Sans Narrow</vt:lpstr>
      <vt:lpstr>Seravek</vt:lpstr>
      <vt:lpstr>Seravek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Choong-wan Woo</dc:creator>
  <cp:lastModifiedBy>Choong-wan Woo</cp:lastModifiedBy>
  <cp:revision>84</cp:revision>
  <dcterms:created xsi:type="dcterms:W3CDTF">2017-08-24T21:55:02Z</dcterms:created>
  <dcterms:modified xsi:type="dcterms:W3CDTF">2019-03-06T00:40:59Z</dcterms:modified>
</cp:coreProperties>
</file>

<file path=docProps/thumbnail.jpeg>
</file>